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D9D9D9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8"/>
    <p:restoredTop sz="96538"/>
  </p:normalViewPr>
  <p:slideViewPr>
    <p:cSldViewPr snapToGrid="0" snapToObjects="1">
      <p:cViewPr>
        <p:scale>
          <a:sx n="149" d="100"/>
          <a:sy n="149" d="100"/>
        </p:scale>
        <p:origin x="1392" y="-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9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5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9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0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8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8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7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B5C0E-6C43-904B-ADD1-D71195EF01F8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DE93C-5DF0-0144-8873-60F00C90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2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5.mp4"/><Relationship Id="rId20" Type="http://schemas.openxmlformats.org/officeDocument/2006/relationships/image" Target="../media/image9.png"/><Relationship Id="rId21" Type="http://schemas.openxmlformats.org/officeDocument/2006/relationships/image" Target="../media/image10.png"/><Relationship Id="rId22" Type="http://schemas.openxmlformats.org/officeDocument/2006/relationships/image" Target="../media/image11.png"/><Relationship Id="rId23" Type="http://schemas.openxmlformats.org/officeDocument/2006/relationships/image" Target="../media/image12.png"/><Relationship Id="rId24" Type="http://schemas.openxmlformats.org/officeDocument/2006/relationships/image" Target="../media/image13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16.png"/><Relationship Id="rId28" Type="http://schemas.openxmlformats.org/officeDocument/2006/relationships/image" Target="../media/image17.png"/><Relationship Id="rId10" Type="http://schemas.openxmlformats.org/officeDocument/2006/relationships/video" Target="../media/media5.mp4"/><Relationship Id="rId11" Type="http://schemas.openxmlformats.org/officeDocument/2006/relationships/slideLayout" Target="../slideLayouts/slideLayout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jpg"/><Relationship Id="rId18" Type="http://schemas.openxmlformats.org/officeDocument/2006/relationships/image" Target="../media/image7.emf"/><Relationship Id="rId19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ight Arrow 127"/>
          <p:cNvSpPr/>
          <p:nvPr/>
        </p:nvSpPr>
        <p:spPr>
          <a:xfrm>
            <a:off x="4590887" y="1479282"/>
            <a:ext cx="581439" cy="340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aphicFrame>
        <p:nvGraphicFramePr>
          <p:cNvPr id="132" name="Tab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761384"/>
              </p:ext>
            </p:extLst>
          </p:nvPr>
        </p:nvGraphicFramePr>
        <p:xfrm>
          <a:off x="5502133" y="565854"/>
          <a:ext cx="2395364" cy="2073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618"/>
                <a:gridCol w="476618"/>
                <a:gridCol w="476618"/>
                <a:gridCol w="476618"/>
                <a:gridCol w="488892"/>
              </a:tblGrid>
              <a:tr h="7841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baseline="-250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3</a:t>
                      </a:r>
                      <a:endParaRPr lang="en-US" sz="1400" baseline="-250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4</a:t>
                      </a:r>
                      <a:endParaRPr lang="en-US" sz="1400" baseline="-250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5</a:t>
                      </a:r>
                      <a:endParaRPr lang="en-US" sz="1400" baseline="-25000" dirty="0"/>
                    </a:p>
                  </a:txBody>
                  <a:tcPr marL="68580" marR="68580" marT="34290" marB="34290"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</a:tr>
              <a:tr h="3223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 anchor="ctr" anchorCtr="1"/>
                </a:tc>
              </a:tr>
            </a:tbl>
          </a:graphicData>
        </a:graphic>
      </p:graphicFrame>
      <p:sp>
        <p:nvSpPr>
          <p:cNvPr id="141" name="Right Arrow 140"/>
          <p:cNvSpPr/>
          <p:nvPr/>
        </p:nvSpPr>
        <p:spPr>
          <a:xfrm rot="5400000">
            <a:off x="6489261" y="3179193"/>
            <a:ext cx="581439" cy="340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48" name="Right Arrow 147"/>
          <p:cNvSpPr/>
          <p:nvPr/>
        </p:nvSpPr>
        <p:spPr>
          <a:xfrm rot="10800000">
            <a:off x="3570875" y="5074845"/>
            <a:ext cx="581439" cy="340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0" name="Left Brace 149"/>
          <p:cNvSpPr/>
          <p:nvPr/>
        </p:nvSpPr>
        <p:spPr>
          <a:xfrm flipH="1" flipV="1">
            <a:off x="7990702" y="1435904"/>
            <a:ext cx="346446" cy="1258118"/>
          </a:xfrm>
          <a:prstGeom prst="leftBrace">
            <a:avLst>
              <a:gd name="adj1" fmla="val 133412"/>
              <a:gd name="adj2" fmla="val 50000"/>
            </a:avLst>
          </a:prstGeom>
          <a:ln w="254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1" name="TextBox 150"/>
          <p:cNvSpPr txBox="1"/>
          <p:nvPr/>
        </p:nvSpPr>
        <p:spPr>
          <a:xfrm>
            <a:off x="8373600" y="1878977"/>
            <a:ext cx="29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grpSp>
        <p:nvGrpSpPr>
          <p:cNvPr id="185" name="Group 184"/>
          <p:cNvGrpSpPr/>
          <p:nvPr/>
        </p:nvGrpSpPr>
        <p:grpSpPr>
          <a:xfrm>
            <a:off x="5582340" y="2510061"/>
            <a:ext cx="2160150" cy="381679"/>
            <a:chOff x="5154739" y="2393591"/>
            <a:chExt cx="2003433" cy="381679"/>
          </a:xfrm>
        </p:grpSpPr>
        <p:sp>
          <p:nvSpPr>
            <p:cNvPr id="172" name="TextBox 171"/>
            <p:cNvSpPr txBox="1"/>
            <p:nvPr/>
          </p:nvSpPr>
          <p:spPr>
            <a:xfrm>
              <a:off x="5154739" y="2403036"/>
              <a:ext cx="23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596203" y="2403036"/>
              <a:ext cx="290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919632" y="2393591"/>
              <a:ext cx="23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040901" y="2405938"/>
              <a:ext cx="23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6482365" y="2405938"/>
              <a:ext cx="290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/>
                <a:t>…</a:t>
              </a:r>
              <a:endParaRPr lang="en-US" dirty="0"/>
            </a:p>
          </p:txBody>
        </p:sp>
      </p:grpSp>
      <p:sp>
        <p:nvSpPr>
          <p:cNvPr id="198" name="Rectangle 197"/>
          <p:cNvSpPr/>
          <p:nvPr/>
        </p:nvSpPr>
        <p:spPr>
          <a:xfrm>
            <a:off x="7818969" y="722185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/>
              <p:cNvSpPr txBox="1"/>
              <p:nvPr/>
            </p:nvSpPr>
            <p:spPr>
              <a:xfrm>
                <a:off x="4358266" y="5090685"/>
                <a:ext cx="4665140" cy="297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𝐶𝐼</m:t>
                    </m:r>
                    <m:r>
                      <a:rPr lang="en-US" i="1" baseline="-25000">
                        <a:latin typeface="Cambria Math" charset="0"/>
                      </a:rPr>
                      <m:t>95%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Z</a:t>
                </a:r>
                <a14:m>
                  <m:oMath xmlns:m="http://schemas.openxmlformats.org/officeDocument/2006/math">
                    <m:r>
                      <a:rPr lang="en-US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95%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∙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√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Var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E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r>
                      <a:rPr lang="en-US" i="1">
                        <a:latin typeface="Cambria Math" charset="0"/>
                      </a:rPr>
                      <m:t>𝑆𝑖𝑆𝑗</m:t>
                    </m:r>
                    <m:r>
                      <a:rPr lang="en-US" i="1">
                        <a:latin typeface="Cambria Math" charset="0"/>
                      </a:rPr>
                      <m:t>]</m:t>
                    </m:r>
                    <m:r>
                      <a:rPr lang="en-US">
                        <a:latin typeface="Cambria Math" charset="0"/>
                      </a:rPr>
                      <m:t>)</m:t>
                    </m:r>
                  </m:oMath>
                </a14:m>
                <a:endParaRPr lang="en-US" i="1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266" y="5090685"/>
                <a:ext cx="4665140" cy="297646"/>
              </a:xfrm>
              <a:prstGeom prst="rect">
                <a:avLst/>
              </a:prstGeom>
              <a:blipFill rotWithShape="0">
                <a:blip r:embed="rId12"/>
                <a:stretch>
                  <a:fillRect l="-1830" t="-124490" b="-169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/>
              <p:cNvSpPr txBox="1"/>
              <p:nvPr/>
            </p:nvSpPr>
            <p:spPr>
              <a:xfrm>
                <a:off x="3977364" y="3758866"/>
                <a:ext cx="2449498" cy="76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∙∑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64" y="3758866"/>
                <a:ext cx="2449498" cy="76774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/>
              <p:cNvSpPr txBox="1"/>
              <p:nvPr/>
            </p:nvSpPr>
            <p:spPr>
              <a:xfrm>
                <a:off x="4306911" y="4301386"/>
                <a:ext cx="256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𝑆</m:t>
                      </m:r>
                      <m:r>
                        <a:rPr lang="en-US" b="0" i="1" baseline="-25000" smtClean="0"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911" y="4301386"/>
                <a:ext cx="2567626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1663" t="-4444" r="-28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/>
              <p:cNvSpPr txBox="1"/>
              <p:nvPr/>
            </p:nvSpPr>
            <p:spPr>
              <a:xfrm>
                <a:off x="4333850" y="4708096"/>
                <a:ext cx="46651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Var(E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</a:rPr>
                      <m:t>𝑆𝑖𝑆𝑗</m:t>
                    </m:r>
                    <m:r>
                      <a:rPr lang="en-US" b="0" i="1" smtClean="0">
                        <a:latin typeface="Cambria Math" charset="0"/>
                      </a:rPr>
                      <m:t>]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]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∙(1 −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]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baseline="-25000" dirty="0"/>
              </a:p>
            </p:txBody>
          </p:sp>
        </mc:Choice>
        <mc:Fallback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850" y="4708096"/>
                <a:ext cx="4665141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137" t="-141304" r="-2484" b="-17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/>
              <p:cNvSpPr txBox="1"/>
              <p:nvPr/>
            </p:nvSpPr>
            <p:spPr>
              <a:xfrm>
                <a:off x="4333850" y="5416560"/>
                <a:ext cx="4665141" cy="8966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f>
                      <m:fPr>
                        <m:ctrlPr>
                          <a:rPr lang="en-US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i="1" baseline="-2500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i="1" baseline="-25000">
                                <a:latin typeface="Cambria Math" charset="0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if</m:t>
                    </m:r>
                  </m:oMath>
                </a14:m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𝐶𝐼</m:t>
                    </m:r>
                    <m:r>
                      <a:rPr lang="en-US" i="1" baseline="-25000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 smtClean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>
                        <a:latin typeface="Cambria Math" charset="0"/>
                      </a:rPr>
                      <m:t>𝑗</m:t>
                    </m:r>
                    <m:r>
                      <a:rPr lang="en-US" i="1" smtClean="0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𝐶𝐼</m:t>
                    </m:r>
                    <m:r>
                      <a:rPr lang="en-US" i="1" baseline="-25000">
                        <a:latin typeface="Cambria Math" charset="0"/>
                      </a:rPr>
                      <m:t>𝑈</m:t>
                    </m:r>
                  </m:oMath>
                </a14:m>
                <a:endParaRPr lang="en-US" i="1" dirty="0" smtClean="0"/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i="1" baseline="-25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b="0" i="1" baseline="-25000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i="1" baseline="-2500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if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𝐶𝐼</m:t>
                    </m:r>
                    <m:r>
                      <a:rPr lang="en-US" i="1" baseline="-25000">
                        <a:latin typeface="Cambria Math" charset="0"/>
                      </a:rPr>
                      <m:t>𝐿</m:t>
                    </m:r>
                    <m:r>
                      <a:rPr lang="en-US" i="1" smtClean="0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 baseline="-25000" smtClean="0">
                        <a:latin typeface="Cambria Math" charset="0"/>
                      </a:rPr>
                      <m:t>𝑗</m:t>
                    </m:r>
                    <m:r>
                      <a:rPr lang="en-US" i="1">
                        <a:latin typeface="Cambria Math" charset="0"/>
                      </a:rPr>
                      <m:t>≤</m:t>
                    </m:r>
                    <m:r>
                      <m:rPr>
                        <m:nor/>
                      </m:rPr>
                      <a:rPr lang="en-US" i="1" dirty="0"/>
                      <m:t> </m:t>
                    </m:r>
                    <m:r>
                      <a:rPr lang="en-US" i="1">
                        <a:latin typeface="Cambria Math" charset="0"/>
                      </a:rPr>
                      <m:t>𝐶𝐼</m:t>
                    </m:r>
                    <m:r>
                      <a:rPr lang="en-US" i="1" baseline="-25000">
                        <a:latin typeface="Cambria Math" charset="0"/>
                      </a:rPr>
                      <m:t>𝑈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850" y="5416560"/>
                <a:ext cx="4665141" cy="896656"/>
              </a:xfrm>
              <a:prstGeom prst="rect">
                <a:avLst/>
              </a:prstGeom>
              <a:blipFill rotWithShape="0">
                <a:blip r:embed="rId16"/>
                <a:stretch>
                  <a:fillRect l="-1699" t="-36735" b="-44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179462" y="128187"/>
            <a:ext cx="4174421" cy="3151985"/>
            <a:chOff x="529839" y="258129"/>
            <a:chExt cx="3625405" cy="27190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9" y="258129"/>
              <a:ext cx="3625405" cy="2719053"/>
            </a:xfrm>
            <a:prstGeom prst="rect">
              <a:avLst/>
            </a:prstGeom>
          </p:spPr>
        </p:pic>
        <p:grpSp>
          <p:nvGrpSpPr>
            <p:cNvPr id="181" name="Group 180"/>
            <p:cNvGrpSpPr/>
            <p:nvPr/>
          </p:nvGrpSpPr>
          <p:grpSpPr>
            <a:xfrm>
              <a:off x="1357794" y="905855"/>
              <a:ext cx="1584344" cy="1572425"/>
              <a:chOff x="2192530" y="1199696"/>
              <a:chExt cx="1715587" cy="1716375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2192531" y="1199696"/>
                <a:ext cx="1715586" cy="1711746"/>
                <a:chOff x="1021210" y="482112"/>
                <a:chExt cx="2287448" cy="2282328"/>
              </a:xfrm>
              <a:solidFill>
                <a:srgbClr val="EFEFEF">
                  <a:alpha val="73333"/>
                </a:srgbClr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241846" y="691411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468672" y="928871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699479" y="1152155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021210" y="925514"/>
                  <a:ext cx="218810" cy="2330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248359" y="1152154"/>
                  <a:ext cx="205582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1021629" y="482112"/>
                  <a:ext cx="225521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1465129" y="482713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2160219" y="694417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2391021" y="927901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931631" y="932496"/>
                  <a:ext cx="210323" cy="2174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1932050" y="485118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2387478" y="485719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700804" y="696280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158031" y="1155699"/>
                  <a:ext cx="241155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076506" y="691411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2843816" y="925513"/>
                  <a:ext cx="237992" cy="2270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2848337" y="482112"/>
                  <a:ext cx="229420" cy="209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621067" y="689298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616559" y="1152979"/>
                  <a:ext cx="230922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3077736" y="1153838"/>
                  <a:ext cx="230922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1241846" y="1614667"/>
                  <a:ext cx="229420" cy="227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1468672" y="1852127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1699479" y="2075411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1021210" y="1848770"/>
                  <a:ext cx="229420" cy="2234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1248359" y="2075410"/>
                  <a:ext cx="203174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1025605" y="1382982"/>
                  <a:ext cx="229420" cy="2322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1458043" y="1380759"/>
                  <a:ext cx="241159" cy="235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160219" y="1617673"/>
                  <a:ext cx="229420" cy="22501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2391021" y="1851157"/>
                  <a:ext cx="229420" cy="2344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931631" y="1847800"/>
                  <a:ext cx="229420" cy="228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1932050" y="1392471"/>
                  <a:ext cx="229420" cy="22075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2391454" y="1386436"/>
                  <a:ext cx="229420" cy="22931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700804" y="1619536"/>
                  <a:ext cx="229420" cy="2221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2158031" y="2078956"/>
                  <a:ext cx="241155" cy="23449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076506" y="1614667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843816" y="1848769"/>
                  <a:ext cx="237992" cy="2270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841310" y="1389464"/>
                  <a:ext cx="240423" cy="223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621067" y="1612554"/>
                  <a:ext cx="229420" cy="241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2616559" y="2076236"/>
                  <a:ext cx="230922" cy="2372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077736" y="2077094"/>
                  <a:ext cx="230922" cy="2268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457934" y="2308516"/>
                  <a:ext cx="240703" cy="2118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029707" y="2305158"/>
                  <a:ext cx="210186" cy="2234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385720" y="2307546"/>
                  <a:ext cx="239843" cy="2200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1919650" y="2316427"/>
                  <a:ext cx="222304" cy="21560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834603" y="2305157"/>
                  <a:ext cx="243133" cy="2270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1701609" y="2530836"/>
                  <a:ext cx="229420" cy="2319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1241846" y="2534205"/>
                  <a:ext cx="229420" cy="2302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151518" y="2537750"/>
                  <a:ext cx="241155" cy="22493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2619123" y="2523765"/>
                  <a:ext cx="230922" cy="23725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071223" y="2535889"/>
                  <a:ext cx="230922" cy="2249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2196137" y="1199811"/>
                <a:ext cx="1711980" cy="17162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2192530" y="1201951"/>
                <a:ext cx="1711982" cy="1711982"/>
                <a:chOff x="1018472" y="478573"/>
                <a:chExt cx="2282642" cy="2282642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018472" y="691412"/>
                  <a:ext cx="2282642" cy="1835888"/>
                  <a:chOff x="3621972" y="3650512"/>
                  <a:chExt cx="2054432" cy="1835888"/>
                </a:xfrm>
              </p:grpSpPr>
              <p:cxnSp>
                <p:nvCxnSpPr>
                  <p:cNvPr id="6" name="Straight Connector 5"/>
                  <p:cNvCxnSpPr/>
                  <p:nvPr/>
                </p:nvCxnSpPr>
                <p:spPr>
                  <a:xfrm>
                    <a:off x="3621973" y="3650512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3621973" y="38879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3621973" y="4111257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3621972" y="4341628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>
                    <a:off x="3621972" y="4579089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>
                    <a:off x="3621972" y="48023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3621972" y="5032744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>
                    <a:off x="3621972" y="5270205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621972" y="5486400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Group 40"/>
                <p:cNvGrpSpPr/>
                <p:nvPr/>
              </p:nvGrpSpPr>
              <p:grpSpPr>
                <a:xfrm rot="5400000">
                  <a:off x="1018471" y="701950"/>
                  <a:ext cx="2282642" cy="1835888"/>
                  <a:chOff x="3621972" y="3650512"/>
                  <a:chExt cx="2054432" cy="1835888"/>
                </a:xfrm>
              </p:grpSpPr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3621973" y="3650512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3621973" y="38879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3621973" y="4111257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621972" y="4341628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3621972" y="4579089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3621972" y="4802373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>
                    <a:off x="3621972" y="5032744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>
                    <a:off x="3621972" y="5270205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3621972" y="5486400"/>
                    <a:ext cx="205443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24" name="TextBox 123"/>
            <p:cNvSpPr txBox="1"/>
            <p:nvPr/>
          </p:nvSpPr>
          <p:spPr>
            <a:xfrm>
              <a:off x="553731" y="766276"/>
              <a:ext cx="697810" cy="2791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1 </a:t>
              </a:r>
              <a:r>
                <a:rPr lang="en-US" sz="1400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cm</a:t>
              </a:r>
              <a:r>
                <a:rPr lang="en-US" sz="1400" baseline="30000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2</a:t>
              </a:r>
              <a:endParaRPr lang="en-US" sz="1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091934" y="905855"/>
              <a:ext cx="249632" cy="772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-783235" y="2887382"/>
            <a:ext cx="4720620" cy="4720620"/>
            <a:chOff x="-517787" y="2872115"/>
            <a:chExt cx="4720620" cy="4720620"/>
          </a:xfrm>
        </p:grpSpPr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7787" y="2872115"/>
              <a:ext cx="4720620" cy="472062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/>
                <p:cNvSpPr/>
                <p:nvPr/>
              </p:nvSpPr>
              <p:spPr>
                <a:xfrm>
                  <a:off x="2644943" y="3949452"/>
                  <a:ext cx="42671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943" y="3949452"/>
                  <a:ext cx="426719" cy="36298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Rectangle 119"/>
                <p:cNvSpPr/>
                <p:nvPr/>
              </p:nvSpPr>
              <p:spPr>
                <a:xfrm>
                  <a:off x="3536671" y="4210674"/>
                  <a:ext cx="42671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charset="0"/>
                          </a:rPr>
                          <m:t>2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671" y="4210674"/>
                  <a:ext cx="426719" cy="36298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/>
                <p:cNvSpPr/>
                <p:nvPr/>
              </p:nvSpPr>
              <p:spPr>
                <a:xfrm>
                  <a:off x="3059437" y="4164755"/>
                  <a:ext cx="431528" cy="2727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sz="1200" b="0" i="1" baseline="-25000" smtClean="0">
                            <a:latin typeface="Cambria Math" charset="0"/>
                          </a:rPr>
                          <m:t>12</m:t>
                        </m:r>
                      </m:oMath>
                    </m:oMathPara>
                  </a14:m>
                  <a:endParaRPr lang="en-US" sz="1200" baseline="-25000" dirty="0"/>
                </a:p>
              </p:txBody>
            </p:sp>
          </mc:Choice>
          <mc:Fallback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437" y="4164755"/>
                  <a:ext cx="431528" cy="272767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2 Calhol apothec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565969" y="433044"/>
            <a:ext cx="416076" cy="369998"/>
          </a:xfrm>
          <a:prstGeom prst="rect">
            <a:avLst/>
          </a:prstGeom>
        </p:spPr>
      </p:pic>
      <p:pic>
        <p:nvPicPr>
          <p:cNvPr id="35" name="7 Lecanora apotheci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23"/>
          <a:srcRect t="10944" b="2117"/>
          <a:stretch/>
        </p:blipFill>
        <p:spPr>
          <a:xfrm>
            <a:off x="6526806" y="441590"/>
            <a:ext cx="355852" cy="357406"/>
          </a:xfrm>
          <a:prstGeom prst="rect">
            <a:avLst/>
          </a:prstGeom>
        </p:spPr>
      </p:pic>
      <p:pic>
        <p:nvPicPr>
          <p:cNvPr id="36" name="22 Xangal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4"/>
          <a:srcRect l="2" r="37996"/>
          <a:stretch/>
        </p:blipFill>
        <p:spPr>
          <a:xfrm>
            <a:off x="6975424" y="433044"/>
            <a:ext cx="370018" cy="369998"/>
          </a:xfrm>
          <a:prstGeom prst="rect">
            <a:avLst/>
          </a:prstGeom>
        </p:spPr>
      </p:pic>
      <p:pic>
        <p:nvPicPr>
          <p:cNvPr id="38" name="10 Phyads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5"/>
          <a:srcRect l="4136" r="4458" b="14663"/>
          <a:stretch/>
        </p:blipFill>
        <p:spPr>
          <a:xfrm>
            <a:off x="6060317" y="433044"/>
            <a:ext cx="372433" cy="372433"/>
          </a:xfrm>
          <a:prstGeom prst="rect">
            <a:avLst/>
          </a:prstGeom>
        </p:spPr>
      </p:pic>
      <p:pic>
        <p:nvPicPr>
          <p:cNvPr id="140" name="4 Cansub w thallus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26"/>
          <a:srcRect l="19566" t="-5366" r="254" b="4357"/>
          <a:stretch/>
        </p:blipFill>
        <p:spPr>
          <a:xfrm>
            <a:off x="7441240" y="395547"/>
            <a:ext cx="412799" cy="3998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/>
              <p:cNvSpPr/>
              <p:nvPr/>
            </p:nvSpPr>
            <p:spPr>
              <a:xfrm>
                <a:off x="2647643" y="4501953"/>
                <a:ext cx="425116" cy="272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1200" b="0" i="1" baseline="-25000" smtClean="0">
                          <a:latin typeface="Cambria Math" charset="0"/>
                        </a:rPr>
                        <m:t>21</m:t>
                      </m:r>
                    </m:oMath>
                  </m:oMathPara>
                </a14:m>
                <a:endParaRPr lang="en-US" sz="1200" baseline="-25000" dirty="0"/>
              </a:p>
            </p:txBody>
          </p:sp>
        </mc:Choice>
        <mc:Fallback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43" y="4501953"/>
                <a:ext cx="425116" cy="27276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/>
              <p:cNvSpPr txBox="1"/>
              <p:nvPr/>
            </p:nvSpPr>
            <p:spPr>
              <a:xfrm>
                <a:off x="4306911" y="6343932"/>
                <a:ext cx="2214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baseline="-25000" smtClean="0">
                          <a:latin typeface="Cambria Math" charset="0"/>
                        </a:rPr>
                        <m:t>𝑖𝑗</m:t>
                      </m:r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i="1" baseline="-2500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𝑆𝑖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911" y="6343932"/>
                <a:ext cx="2214773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1377" t="-4444" r="-303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3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</TotalTime>
  <Words>66</Words>
  <Application>Microsoft Macintosh PowerPoint</Application>
  <PresentationFormat>On-screen Show (4:3)</PresentationFormat>
  <Paragraphs>44</Paragraphs>
  <Slides>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Calibri Light</vt:lpstr>
      <vt:lpstr>Cambria Math</vt:lpstr>
      <vt:lpstr>Helvetica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39</cp:revision>
  <cp:lastPrinted>2019-01-29T17:01:09Z</cp:lastPrinted>
  <dcterms:created xsi:type="dcterms:W3CDTF">2018-09-12T18:35:49Z</dcterms:created>
  <dcterms:modified xsi:type="dcterms:W3CDTF">2019-01-29T17:02:30Z</dcterms:modified>
</cp:coreProperties>
</file>